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2126641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800" dirty="0" smtClean="0">
                <a:ea typeface="Adobe Myungjo Std M" pitchFamily="18" charset="-128"/>
              </a:rPr>
              <a:t>Одарённость детей</a:t>
            </a:r>
            <a:endParaRPr lang="ru-RU" sz="4800" dirty="0">
              <a:ea typeface="Adobe Myungjo Std M" pitchFamily="18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2080" y="393305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Старший воспитатель</a:t>
            </a:r>
          </a:p>
          <a:p>
            <a:r>
              <a:rPr lang="ru-RU" dirty="0" err="1" smtClean="0"/>
              <a:t>Полохова</a:t>
            </a:r>
            <a:r>
              <a:rPr lang="ru-RU" dirty="0" smtClean="0"/>
              <a:t> В.Ю.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129011" y="6058161"/>
            <a:ext cx="876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Тангуй </a:t>
            </a:r>
          </a:p>
          <a:p>
            <a:pPr algn="ctr"/>
            <a:r>
              <a:rPr lang="ru-RU" dirty="0" smtClean="0"/>
              <a:t>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31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400" i="1" u="sng" dirty="0"/>
              <a:t>Сфера    художественной         деятельности. </a:t>
            </a:r>
          </a:p>
          <a:p>
            <a:r>
              <a:rPr lang="ru-RU" sz="2400" dirty="0"/>
              <a:t>         Предполагает интерес к художественным занятиям и получение удовольствия от них, успешность в различных областях искусства: музыке, изобразительной деятельности.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018175"/>
            <a:ext cx="1584176" cy="1985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98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 </a:t>
            </a:r>
            <a:r>
              <a:rPr lang="ru-RU" sz="2400" b="1" i="1" u="sng" dirty="0"/>
              <a:t>Как определить и раскрыть одаренность ребенка </a:t>
            </a:r>
            <a:br>
              <a:rPr lang="ru-RU" sz="2400" b="1" i="1" u="sng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    У детей одаренность определяется по высокому темпу развития. В этом случае родителям необходимо знать, в каком направлении или в каких областях ребенок опережает возрастные нормы развития.</a:t>
            </a:r>
          </a:p>
        </p:txBody>
      </p:sp>
      <p:sp>
        <p:nvSpPr>
          <p:cNvPr id="2" name="AutoShape 2" descr="data:image/jpeg;base64,/9j/4AAQSkZJRgABAQAAAQABAAD/2wCEAAkGBxQSEhUUEhQUFhUXFxgZGRcYFxcWGBQaFxgXGRodFxceHSggHh4lHhYYITEiJSkrLi4uGCAzODMsNygtLi0BCgoKDg0OGxAQGywkICYsLCwsLCwsLCwsLC8sLCwsLCwsLCwsLCwsLCwsLCwsLCwsLCwsLCwsLCwsLCwsLCwsLP/AABEIAMEBBQMBEQACEQEDEQH/xAAcAAABBQEBAQAAAAAAAAAAAAAAAwQFBgcCAQj/xABKEAACAQIEAwUDCAULAwMFAAABAgMAEQQSITEFE0EGIlFhcTKBkRQjQlJikqHBBzNygrFDU2Nzg5OissLR8CSz0xUW4VSUo8Px/8QAGwEBAAIDAQEAAAAAAAAAAAAAAAMEAQIFBgf/xAA6EQACAQMDAgMGBgAFAwUAAAAAAQIDBBESITEFQRNRYSIycYGRoRSxwdHh8AYjM0JSFXLxJGKCkrL/2gAMAwEAAhEDEQA/ANxoAoAoAoAoAoAoAoAoAoAoAoAoAoAoAoAoAoAoAoAoAoAoAoAoAoBhNxRRmyq0mW+bLlspG4LMQtx1ANxWspJNJ9zGVjJ3wziKTqSlwVOVlbRkOhsw9CCCLggggmt3FxeGE01lDysGQoAoAoAoAoAoAoAoAoAoAoAoAoAoAoAoAoAoAoAoAoAoAoAoAoAoAoAoBKedUGZ2CjxYgD4mgMu4h28xE/M+TqggB3AZnKXsCzhrLm8hpe1+tXqVG3Uoxq1EpS4icm5vqsdXhweF3I2LCT4jDyzmUBUuOXqAQgBtYaAAbD+Fa3fVbe0vado6bbl3wtuxRp29a4oyr6+OxI9huP5ZkVz7VoiT9JWJ5d/NXNh5StVrqNul7aLPS7lv/LkasK5CO2e1kBQBQBQBQBQBQBQBQBQBQBQBQBQBQBQHhNAIRY1H9hs3moLD7w0oBbNQHVAFAFAFAFAFAFAFARXaHiDQxjlgGSRwiZvZUkFmYgb5VVmtcXIAuL3G0Y6ngxKWlZZl3FeIx4qcx89Eyg3lxEi52I0NtggP1ECjrarNWvDptHxakXOTfETjT8W+qeHD2YrzI+LjrxRy4ZGjdSWBIIbfutlYHYjr51vPplnfV6d+86kk0s+XGV6FNXFxb05W/ZnnaHhRwuVDKrcwXIU2sRa11vqNdG6+VY6X1in1OU34Ti4PCb/v1JLmynbJYllPlIV4PxIQYeQSQNea4jktaxXTRiPosMwI6/GoeoWk7+7hOjXxo96Pn67EtrWVpB64ZzwzZuEY0TwRSj+UjV/TMoNvde1QtNNpncTzuPKwZCgCgCgCgCgCgK5iePMmLaMleUgUMLd5WYZi+a+wDJcW2zG+lqhdZKp4Zo5pSwWIVMbntAFAFAFAFAcu1hcmwHXwoCocV7Y2QcsFbrnLkXyoScoCbmRlCtY6DOL30Bgq11D5k1Ki5lQk4zOzlpJXdja0Vw0aAG93DKULX1uEGosoAuTUd95cefmWlZnc3HZWFpJZZiOhblRAH6yoBmGmgbOf41G72Ul5L7m/4NL1GLwpJuyx31Jggw6g/fjc/jWqvMPj6mXaPGxNcF4nPhWucXLNBb2HjS8fnmVQpA8Lp6nQVdpXKmVKtu4mj8OxizRrIjK6uLqym4YHqP8AbpVsrDqgCgCgCgPL0BW+NdrUjX5hRM22bNliXxu+pb0QHXQ23qKdWMOSanQnPgo3Ge0k+IUpLJZT0hPLsfFXy8wHW1w40JHU1TlfNe6dCn01P3yBh4m6aQl1X7LAD8EK1F40uWWI2sFtHJ1NjZHFpAko/pUQk+jKNPu1hXDT2ePgZlZqSw0mvUZ4mCJ1CtH3bWy5mBTp3Gv08DceFqmp31SPD/n++ZBPpdKW+kSxmLkEQj5hdFkDEuSWvkVFNzchSq5bDZwbCxAF3pdShTqyqpYk1j6PLXxON1SwlKKS4T/Phms9heNRjBxxMSJYsyNGAXfuswuFW5y9L2tcGpqs4yk5Lh7/AFNKcHCCjLlbfQcydsFLhERblrDmypHf7oc/ECtp0Zxpuo1stzT8RT1aciU/at1mEJ+TZyVFubIbFtgTy99a0pJ1Ld3CXsoxO6pxqeG3uPX7RmOTlyxrewPzcoc2N9SrBD06XrS1krmn4lPdEk60IT0Se5MYPGpKuZDcdQQVKnezKdQddj41l57EiHNZAUB5WAZhNiyZnk3zSOQfFcxC3/cCj3Vwq1R/iG/JlCrLE8l07NcRVwYswLRqrAXu3LfMEJ9Cjp1JyXO9dqlPXFMuwlqWScqQ2CgCgCgK1xvtXh4y0IkcyDfkhGaM6HUv3b+RvvtUNSvCm8NktOhOe6KpxHtw/Llhf5xXUhZAnLdVY5SJFzFSQpNypHiBuBC7qMk9PkyZWsk1nzK4FZhZjezX9QPY+FkH7tcmpVcpan5HTp01FYXmKubbC58NvielQLflkz2E/kpOrMSfCy2H7IIPx3rbxFwkY0Puz1jlHeb3nT420/hWFvwOORXD4lkNwa3jJxexrKKkib4HxZopAcOyi9zJhj3Vmubl4yfYk3uR3Wv3te8Orb3DxvwcuvQ32NG4XxBMRGskZNjfQ6MpBIZWHRgQQR4ir+clId1kBQBQFL7V8YDl4gfmkNpP6Vhul/qL9IfSPdOgYGtXq6VhFq2o63llB4jxEyN5dBXKnJyZ3aNJRQzMd99v4+tR5wWNIoFrQ3OWFbZNWhFxWyNGM8ZHmVgLXK2/2+BqaE3FpkFWCnFoQl4m+eRgzre+YqbXGd7Bje2lyf3673T69KCfi+mFjJ5jqlpXqNeEtt8vOEStsE2ERo5H+Uk95Wzi/wBbQi2UaWIJv76ls7q/qdRlCUP8jHsv8v5OJcUKNO2Uk059+B0eCZcGMSJVJJty7WPtWsGv7XW1v96lXV6z6k7F0m4pe924z8MdiB2VP8Mq+vD8hTG8KliiixDMDzMpGpLC65lvffQflW/T+r213XqWdKLWnPbC8iO5s61CEa03nPqaDwTGzYol0yxsI4g51sSTIwGx1AINvBxVCVqrd6FLJ6C3rOrTU5LBcawThQCGOn5cbufoqzfdBP5VhvCyFyZ/h+AR2AvINBcK7AE9SBrb921fO6nVbhN8PfujpTsKMt2id4dhFgQGFbGMliLlmkUgBwzElmYhVIub3jQbV2eh9UlVqOFV7srVqKgvZRZ4pAyhlIIIBBGxB1BFesKx3QBQEH2v4v8AJcOzhQzsQiKdizX3AIuAAxtcbbjcR1Z6IuRJSp65qJk2OxTzWExQquoTKMiWvayiyC3iFv5muRUuJz7v9Dq06EIdv3GUk6rbMGKMbd7zuNA3eN72t4bVooSl8TfUlsScTgi+vvBH8aqyW5YTFkN60aNsoQfE5WCuLBjZWGq36BvAnp0O2+8ip6lmP0NHPS8S+p7n1IOhH4jxH/PyJxjCyhnOUxn7L5NMrKWUHUCxAZfTVSB5kbAVN70VIjezcewimJsSrDRWUaE5lzeyyuNdCSL6HS996nise1HuQyefZZoX6PuInnSRubl1BbRQHdAAslh9KSPunpfDGwA36dvNSRza8HFl/qwQBQEX2lx5gw0jpbPoiXFwHkYIhI6gMwJ8gaw3hGYrLMq7QYgJlhW9lUG5Nybki5O5JIJJrlVm3udy1ilsV4S5lTpnI+Fi5HvCke+oMYb9C4pZUfUfKahZOuBdoH5XM9lS2RSR7ba3y+S2JLeVgCdrEKCUdc+CvO4cp+HT+o3VbdST4nr7hoPdVdvJYSwIyuAQCdTsOprdRZo5JbEfxSYIofqCLed9CPgb+7yqejHU8Fa4noWoRcK+oBPXXMvvHnoNakjKpB7PDIpwp1FusjvgLwCdUxbukT3Ae+ita4zSG9l0Ora3t0va/Pq99C3fgJSkvrjueevOj23iKe8V3RMcL4AMTPJHHJ3VzEOb95Q1hoCN9PKun1Dq/wCBtIXFem3KWE0u2VuedtrTx60qcGsLuxfgvB58VO2GQgiC2ZmYmKIMzqLLe5vy2sq2vbUrvVl3VGEFVpQw5rPGH8za3sqlaXtyzFNr6GwcH4WmHiEaEnqzG2aRjuzWFrnwGgAAAAAFcpybeWehjFRWEP6wZCgIrtO9sNIPr5U/vGVP4NVW9not5t+TJKSzNL1IGI18xmdyRIYZ7G9KFZ0aqmuxVqRysD/hb5GMX0SM8Y8FJs6j9liPQSKOlfT7S4Vekpo5co4eCUqyanlAY/2y4q2JxMmVrRxM0SkfZNpMvgSw1bwUAWIuOTeVE56WdO0ptR1eZBIoUEqvnpu3qdyfWqjk5Pct4S4OcHHdmY6kHKD5271vAA90DpY9Sb7VZYiooxBZbbHzyAbjunQ+V9rjwquo5+JM3gR+ShZIyjGJXYRtYXjUubI5j2tnKhrZTZib6VattNV+HU+T7lavqprXD5rsO5ozd4pkAdSUkS+YXsDoeqkEEHS4I0B0qCtSlQqY+aJqdSNWBGozokZk1YMFzfXRnMQJ88y6+cZ6EVYqUdL24ayQ06upb8p4O8SfnI/3z7stv4stQ0/9OTJJ+8jvF8IJgE1u9PI8CeLKEGUn+0WUD1v1q/ClilD4/mU51P8AMk/Qs3Y+JxjoVO6NOslvGNWUe4MWA/aqW1i4ycfIhuZKUVLzNTq8UwoCs9uHITDgDutiAG8gIZ2B++qD31HV90ko++jJePT/APUa6bxnrYg3T3EE+9gN651RNp4+J2KMlFrPfb59iNibuxE/RYA+uVo/8zCo2vakvMsReIx9HglYIjIyRqSDI6RgjdeYypm92a/uqOjDVUSJbip4dKUiz9vkEckEKKFjjh7qjYXbLb3CNfiat320Uih0735Sf9yVrlko77KpC6Wu0jaqo9Bd2PRRoLkVXo0lpc5cFuvWlqVKHIwChB1JPUm7MfU//wAArXLn6EmFBebPHbrpRJmGMmIBvYgddrepG49betS4bINSi+BKVbgjcdQfonx9Nrjw/GWlLRJMhrwVSm4vh/Yt3Z7szJLFDIknLWWVUUKTzFW95MpsRoqyGxvoK7tXqtKdSVsoZwk8tZSzv3PFUun1JS8Sbxu08enfY1rs/wABhwcZSEHU5mZjd3ba7H00sAAOgqtObm8yOvTpxpx0xWEStam4UAUBX+2eIyRR3BymZQbAkgBXYaDXdRXP6rTlO0nGPL/cloTUKikysJxpA3syZLfrMjWv4ZLZrfatavFy6XVcc5WfL+/kX5X9HVpydYvtGAAIBnN+8WDIoHUXIuSfIEDc+Bzb9HlJvxtljtuync9Qpw93cX4BxU4meORiqiJsgSN8/wCt7rcxtL65LCwta+ulvWdKtvw1Pw8t/Epq58Z8YL8K65IMeOY3kYeWUbpGzC+1wDa/vtWsnhZMpZeDESxyAsSb63O5vc3bzN7nzJrgSeqo2d2K0xSOI5gTbUG19RuKSg8ZCkjvCCwt9pj8WJ/OtZvLyZgsI9FsxjIurKSB8Aw/EH3nwrOdta7DvpfcRnYyYWQE65JFLfaTMpb4retorRWWPiay9qk0/ItXa8E4pGC3eTDw3Ubs5eUKPUk291Xr2n4koKPJUtamhSb9BLtrwv5PHgIr5nylGKj9Y0ZjkJC76uXsPt1LcU/ZWO232wRUZpTefiNuH9mcRI4MkTLmHsFgjhAT7R15dze5tm0sFOXMI6VphLXwSVbnOdJdoMEHlgWSIRDDDNHGGzIzWCBkawusYNrEA3cG2gJvYRVznk77N4O+Px8nRJEjXyMkGHlk/EofeaxGGJOXmaSlmKXkWypCMKAjO0eAM0DKvtqVdNtWQ5gLnbMAVv0zVrJZWDMXh5M/7NYFJuISiRAyNhZQQw3vJCLEeI73mDVahHDaZeuZJxjgb8Q7DYbO6R4wr0ZXQyBDpbNKpUIwFrFjfa9zY1l2yfAV5JZT3z/ckXiMFLw/ExGf2UljbmAHLKisrOVHRsoPc3v4jWq/hOlVT7FqVdV6Dj3LR+k7CXWHELqoJjYja0hBRr+GYZfWQVNeU9UMrsQ2FVRqYfcq/F7JhcCg+mJ5j5tnVR8FbL6VDX2pRSJ7Z6q8pMr00urEbiyjyLWN/wDEvwqvFcfUtzlz9DxlFrDb/n8axnfJlrbAm5rZGjG+E9oDyI+6bfjepJPuaU+TXf0S4VTh85N2iZ4lXZUU5XuNSWdlaMMx+oALa5ujTqa4p+mDh1qKpVJJeeTQKkIwoAoAoCF7Xx3wzH6rRn3CRb/gTVe6jqoyXoayWUzPcZACxd7kAAKuYgX8dwMxNgCdrC1rmvP0pNrTHnuU2/IaPMrqct9AD5lTqNT4j+NWIxlFpsrzi0x52VxcbSHLpYA3W1rJJexA6Axg+WYeJroWylGW/cntVKMtzWhXQL5C9tUzYDFC9vmZDfwspP5VrP3WbQ95GP8AEN1Hn/AE/wAQK89T7s7s9thrIe9H+0f8j/8APdUsVszR8ocB9QPEE/C3+9R6e5vk4xTWyN4Oo++cn+v8KzBcr0MS7Mf8D4YZl5eXMJZJAR4xmRjIf7sm3myi+tW6NLVVTfbBWq1MU2vMvfC+EPNK2MnkKOWflJGI8sUY7iks6NmYqCbiwHMbTrXTws57nPTeCZiwV5+a7K5ReWmguhOsjeTN3QbW0UbXrJhcjiadFLH6XcDeNibA+gLHbzoZzgQwuPVyuliyqR19sObA+kZPoV8aGU8kfwTiTJisYjRSnmTZ4nEbZHCxQwMpkAyghojqx6+VZTImi1ismD2gPCKAgMRw1Y8Ysyd1pYZUbS6lwY3VreNlb1rGFybJt7HWFxEUYWNdhYDbXMGYsT10RySdyD1rBvlCxSOSMxhEZco7jL3BcXUEW00sbbgEeVARsvZKBoeUzThchTuzyqqgi1liDcoAdBlIFh4U9Al3yU3j3Z2WLDRA3dYZJVDn2ssr63HhzFGX7MgB1W5r3FPNPC7Fm1quNXL7lBnJWQqfrq3uKFf4r+IqoovRn0Oi5e3j1TFmaoiXIkzVsjVs5wYuR6n8TWZvCMU1l5Nb/Q9Gfk87W0OIZR55QCT8Wt+7V+2WIf3yRyb15qfD92aBVgqBQBQBQEf2giL4adRuYnt65Tb8a0msxaMPgomFwqTyxRv7Ej2axIJARnABGouUGo91cCwgpVsS7FeEU5HPH1wCTKsBACTRw4hVVuWBrIQWIy5gqvdQdma+ortVKUMqT7Ek6ccqQcU7TYebGvg4Y0WSEZA+YKZhJG+ZY0C6ogAYksNVWwqZ4xk3aRpUL5lDeIB+IrY2G3GMNzYJoxu8bp95SPzrDRlPcxGezhW8Nfiu34ivOrMW4ne2lFMYye0nkSf8LD/UKmXDZG+UKhu97vz/APkVr/tM/wC4XOGaTJHHlMzyII1YkAlWDksQDYBVZibdNLm1T21Jyll8EVepiOEan2c4GmFQAHM+ULm8FXZV8upO7HXwA6cIKPBSeXuxXjU7QoHXVAQpjVMxbMQAoX6WY90AC4LA3sCDuiKWxH8J5sZjOJhkiXQhiY3s3KSFRIVckaBrsbi5GumuTRPclsbgBiJghZlWNATlIBbmOCFvuADBc21N11FjchJ7ieG4YMNMoBZkcEJnN2iZQDlU9VZVvrqOWBcjKFMzFkjwEfMg695pGsehaR2I+JrJoSNAFABoCs8XwM/ynDzNiByo5bCBI8ucyq8d3cuSbB7gAAaH3YMoQHAflDmVZXhQMwVUCNzMrNmZs6mykmQBVtozG4z2ANnphkGGxETOBIhYNIDkDDKrg3J7t4yFJv3TfXS9GbLga4fikrMvNSWHmOtiylVLMsMeUHb+dZVO/dNr3ABMsc8aupVwGVgQQRcEHQgjwrUmwZd237DyW5mHBcqcy21bQg5HG5BsBmFztcaXMHhJPbhk/iNpZ5XBRlmBAOouARfQ6/nVOUHF4L8Kikso8Y0Mjzh8fWo6j7EtJdzb/wBHuFMfD4Ad2DyeGkrtIt/3WFdemsRS9Dz1aWqpJ+pY63IwoAoAoDlxcWoDLY0IVQGKsmWzC11aMjXUEbrXmXN0a7a7MqSbjLJCYfg0EWPOMnBZZHd5E2iDsPbKed3vc2u3SujTvXU2aHjN7MnYuKxS4lOUAVEilCLHlrfv94bBhdcvmDbS43hUerfgjjV9v0NF4MfmIwdwoU+q90/iK6RfHtAY72j4VyMXOljlJ5qeGWUkkA/ZZStugt41yL6nplqXc6tnU1R0vsV6WOzX/wCf80FVoyzHBYawxGA94A7gkfusdD6XsPKxqbTkjzg0bspw0CTPb9WtgftyC5sOlkI9eab7Vft44iU57yLepqxkwMuLzCMRSt7Ecqs5+qpV0zHyUuGJ6BSelZRDUWxGcP7ewT4wYCWCaJpYy8fNVQs6EE7BiRmUMbEdCDY6VsQjPtAMSuF5mHbEP820LjDZTOzQs6xOpa/duWz273s20DAjLQ07C8cxU2Dwxxiyc2NpHZ5EKF1HMjQbC7d/wFwm5N61k8ElGm5ywWPB8VEJY2+YZizfWgZ2uxI+lGWJYndCTup7mIzyb1rd09y0VuVwoDiaQKpZiAACSTsANSTQFelxmeVJJe6EN44+oJBGeT7WUkBdlub3NsujmizSt5SWTOOw2JxGG4jMmK+VfrSFkaQtAYLMERYhcPISY8oS59AGB3K8k09yyfpC4/JgcMk4RM0+Lj7spISMcs8vmW10MSOwHW4v44HYnTxP5Vw6d25bOqypeB86NIl8hhcgXObLbwbS5tesmES7GtC2lsJvrWrNkYt2rwYjxGJVRZVnJH9rFFO3+OVviKq3C3RZt3yiBjXMbVXbwWksk1wLhrYjER4Zb3clWI+igCsz+Vg1vUjxFb0qfiNM0uKvgxx34PoGGMKoVRYAAAeAGgrqHCO6AKAKAKAKAzbHx5ZZV6iWQ+mZ2YfgwrzV7HTXkVai3IKbiaLI8chCEZSpOgdWUag7XzBxbyHjW0KUnFSj8yJ0Zyjrim0ufQMLiLPnJyoCoBbu9Tc620NwBf6vnU8U8pFVL2l5mhdn+NKTy7plzyAMJAxzZywVlA7t1a6m+uU7aX7UeEdhcFjrYyQXazg3yiMMgHMjuR9tTbOnvsCPtKt9L1DXpKrDSyWjVdOWTKuK4W173HXYgldr7XFtj4Ea1xXB05YZ11NTjlEPh5VzBXyk9L2IceK9PUdPTUzNS5RHlcM1TshiI+QoVhmLSnLe5FpGAv1tYKAT5eVdSHuoqbZJqbEBd6N4N403IbpxFW0I0OmuoN/EUUySVu8Fai/RthFxXyqOTEIwACKsndiXLktGfaAsTYXst9rC1Saik6O5buaYVVYYiQBYBSiogG17m4HoCfI1jJlx2wR7YIpFlvmJeRyemaWRpGAHgC5A62Avc3NaT3LVtiLGmENnGlwdCDsQdDeoo8luqlKDyWXs4f8ApodSRkFidyv0Sf3bVbOEySoCM7QtaHy5sIPoZoxb0Ox8jWHwbR95FYmcliT41UfJ3orEcD6OFnjFmysjB0JFwGXbMt9VIuCLg2JsQbETQZQuYps84zwhcfC0WNijIvdcrs+UjZgxRSp1I06E61vkr+HsJ4XAx4WGKCNjyYrZI8qjUagswAzEN3vXU1iU9jelbamO4eIgmxrRSLUqGBTH8QjhQySuqINyT7gANySdABqa3SK7aRk/aSPETZpTh5lVmMjs0bCwNsot4KgRS23dPTUV6sG2SUZpckLgUuRv4jTVjsLDe2vvNrVTknwuToQkuXwbF+jzsucKjzTC0830T/JIAoC+pyhm87D6Nz0qFPRFJ8nGuq/i1G+xcqmKwUAUAUAUAUBQO0MdsVN9oo3/AOJF/wBJrgdTjirnzRXq8lc4lgBI6PpdNib6ag7bHUAi+x18jDRq6YtEcbidOEoxe0uUKRYlopY5EClgyqMyGUDOQhIQEMWAY2ANzqOtXLOeJ4XcrUJONTHmaNFhOfrMqOtjbNE0UiE2uLEm4I10tbKN+nZOqd8Fx2YyQuSXhcoSfprZWVgepySJm8z5igJSgKt2y4CrxtKllca+VzoH01BF7nowBB8RDVoxnyS06soPYhpOz+Bhsj4VZmc2LNHE7uRYFpJJCqjUiwuN7KOlZjHGy2JZtLndsmcBwmGEDkoYx4DMmg0sy9ba73t00rLNoJcoS4pe48KimXqGBiK0LDOuO8XkwqRyhC8ag85b5bKzIqsptbMDfQkC2a5GhqZPCOe4OdVRT5JDhOOfEKk2UxxspKo1s7XOjNa4AsLgAm4a5ttW2U0ROLUmn28iRasGy2GcuHEjcpPaYd4j+TQ6Fr9CdQvnc7Kayo7mlWq1HBZIowoCqAAAAANgBoAKkKZ1QCOKw4kRkYd1gQeh18D0PnQFcfB5HySe0fZbZZfTwbxX1tca1E4F+nctrDHZiBUqRcEEEeIOhoZluV7jvEcZhYgIYVxJPcWS7ZlY6JzIlXW5sCwZQT9W4o/QxCMW8TlgXMLLGgZ+ZYfrL35ng3hdhrYaC+mlaTLVs/ZwzmFSSLVoixJpImhCDYlVZlHdJUGx0I9NQDuNqnWxy6iyMmkkgDviZQUsDc5dG2yplUE38CCbkAXtdsv0I4ZWcjPsN2LWD5+aNVkZi0cWhECkkqGOxkCkLcXAtoTudYUlF6jFS4coqC4X3LwKlK57QBQBQBQBQBQFI7XL/wBV6wx/55v/AIri9UXtRZBWIKUVzYlSQ0ckEMpIZSGUjdSDcEXq3Sm4PMSu5OEsxLbwfiU4jCK0c0hXMgmk5Tv3jnGZUYNlGX6K+0AT1ru0arnHLOpSlrjkiOKcX+RvzJQc6lvYKlpJprOysM2VQEhUBSxslje9qgrV5RqxguOWW6FCdeoqcFlsvXB+LRYmNZImBVhtswsbEFTqCDpVpNNZRrVpTpTcJrDR3JNDNzIc6OcpWRAwLAMLHMAbi96ZRoRGK4fIpBMZny6BkZVdgdxIjMqkaC/eIJHsisYJVUTWJIQkmljILwNHBl0IAkZWvs6RkhFt1GYb3KW72NJvGqk8Csckcy3RlceKkMPwrVx8yzGpjdHkeCUGtdJI6smhaaLMuW5Hp/y1bELWRJsTHFZC4uBYKSWc28F1Zj8TWcM11RiLwwSybAxp9Zh3z+xH09XsR9U1sokUq3aJLYPBrEuVR1uSdWY7XY9ToNfKtivnI4oAvQCWJxCxqWY2A8iTqbAADUkkgADcmgEY3jnQ6ZlJIKsLWKmxBB2II/Og4GM3DJF/VOGH1JL+4CUXIHqrmtXEljWaILF8RWx50EoCl1zLZwcpKvlyNzLXUjVRe21VqlzSpS0zkkWIrxFlIUTjeHaLmAuIsoIYwzKmW1wQSgGW3UaVM0ZjUS4E8PxqFmVYlldmbKLRsgv+1JlHvvUMK9KU9Ckskk5TUdTWxC9qZMdLM2GjigiKx8xHdyWlBsH5MhUIrrexB9b2teZp9it4kXhsjeE9gcTNyJjPKHjIYpiebnRxvZmDBkJGYW6GxN9aKLzls1dVJaUvma7AGA75UnxVSo+BJ/jUpAK0AUAUAUAUAUA2x2NWIXNyToqjVnPgo295sBuSBWspKKywUbtHis8kZZhzCbZFJKhACSNrmxsc5A1sBa+vCubpXDaS9ld/X+TSolpI+SqMGUpjKUVZiVKhPcLwRnjiUMq2Mi95OYrZgrgFcw/mib62ttrXSpU/Fp4y18DoWrzAk/8A2WrrlnZZFGqxonKTNY2JIYnQ6ixXzvU1KzhCWttt+pchKVN6ovDM/wCFznDqq5FsujC1mDDRjnHeD3vre969ZCzozopwXY8jU6ldQuZOpJt53yWLB439VlcWzBYHICmN7d1HI3zEZSLd4MNiDfxHU+mT6dN3VFvnMk3lNdz1FneRuYGiYHEiSNXGgYXsdweoPmDce6upTmpxUo8NZJWsHuLxSRrmkYKNrk7noB4k+A1rcYyUXtP2jwobM0MYa1xI6AyG3gAQy6G4LEEa92oJVkuDo23TatVrOy8yD7Mzc5VC4iUyILPFJNMDJYKMwIe+pXNmFwM7Ai9rcO46jcWlVupFyg+Gu394+5NcWUqMnGWz+zJHiGCynLJM4kmZFjjE0rctR7TDM3e3LEsuWyqtrm5zadXq3ddKEMQXLZV8GUtkSPD+0iQMYwsNr7BRA9hodu4zXBFrJtXZVws4ZL/02rKGunuiz4Dj0MpChsjnZH7rE+Cn2X9ULCp4zjLhlCdOcHiSJStjQKArvabjphDogGYR5y5J7obMBlUK2Zu6dPTe9qpXN5GjKMEsylwTU6Lmm+yEYMPNlVpJLvcFY3vIsWm7WILv7wq9Bpc2INqPtPLCp6nlcEDxjtE2EjkKSTM2YuSuEcobnW8xQxqABa9zYAaHrNSWqSia1UknLf6FNxPbueVguZyCbXZyAAASSVTKp0B6V1XZwprLKcazk9iVw3EooJY4pHEV0diuYrErsQQCL5FNs1zsW8yK8z1+wqVbfxKUMvPbnB0rKsozxJ7Hf/ruC5rRiRABZr5jyWa5Jtry8w0N/E+INcNWXVPw6liTXGO/7l6Na28TDx8exXZ+1Lric0blo0cmMqAp2tfbvWuwFxYjcHevW9I6LCNFVaqaqNfT/wAnKvb+Tm4ReYmndn+2SYhFWRMzHUFQuVsuuoZu643trcC46hd7mm6HvceZDCaksonhxyP6sl/2fzvaqv4in/yNtSOv/XofF/7qU/wWs+NDzMakB4/D/S/3E5/0VsqkHwzOpAOPw/03/wBviP8Ax1nXHzGUcYftHh3F1ZyNr8qa1xodcnQ1nKGUSWGnWRQ6EFSLgjrWTIrQDfG4sRLmNz0Cjd2OwH+50AuTYAmtZSUVlgrMzySPZbNM+51yot9r7hB8WPuA4E6tS/reHT2iuWb4SW4n2i4YsMMViSxl77HdyY338BoLDYVdu7eFO20wWMNENXggJBXGiynIZzCrECrMsPZKSwB+rKh+/mi//ZXWsnyi3ZPZl7q+Xij9tezJJOIgW5OskYGrfbQdT4r13GujdGxvPCeifH5HF6p07x14lP3l9yjRYtIkd5mYQk5MqANJM4s3zWY5Vy905zsbW1qDqd661dWdvBSbWZN8JM16RZSpxdeo8dkibw3bWSOJsrKlwzqWXmCRmtYqwsFBuc2YDK+2YEA8KVK4sWqOE452fkvL1x29D09C3lcv2ERPGO1TSE8st4cxjmcjy6KD4LYUnVnN7nrbLo9KklKWGyrYpi51JJ1ud9wR/AmswSwX6uG1CHr+x1KLlRYEswVb7ZmIVQT0uTvWzliLk+xi9qU4U26kcoluLcLbATxjOrFlDhlUqdDZgRc6DSxJ1v5VRsbyN3TcorGHg5/T7iFVSpygl8B72liz5Zxa0kasPHMCRIPC12Q+rtVye8EyPpuaN1Ok+O3yIGHiMqvZXOXW6nVTop1U6He2tap6VsXa9tGvU0tbFx4D2tkzCMGUMxsqoQ4Y6mwWS4Ub7FQLeVZd46cdU3sjj9R6RSox8SLLpgOKYp1B7j66lIrRjyDPMpfwzKLXv6VJb3NWt7ShiPm+X8jzjhjgju0cM87K/IdSsZBKujKGDhlJVXzuNBYZbi7/AFq0vqVWUqc6aTaeX/DLFvpSkp9x1h+0EcouD3/pRgFpEPUFFBb32q14q5/qN44SwVjtPNO6NHHDiTJMGVMksuXYls0bKthlGxAJv5Eje3r0qlTTqW27IKzai8Lkq+E7I4nDSRS4qLlqCzZS6MxEak3yqSLElVNz9LauzVrwrSUYHPp03BbiWA4YuNhxmKkch43IjUWsSFDANoT3swQAdda5HUer17W8o21OOYyxqePN4+xapUVKDkytOoDEDUAkX9DavVRepZKcmJq3et47ee3+xqNSxLDIpLK2Jzs/j+XJy2JCuQCbHuMDowO1wfzB61FdUYV6bizSlJwlhmh4aYugY6HUMBsGUlWA8RmU2PhXzWvSlRqODfDLMjid8oJ10BPwpDLIXkTWQ66nQ2OvkD+dSuTXc0eRjxzFOsaqGIztlOp9nKzH45be81Ytd588IguKsqdKTT3IrDYqQ2Odxpp3j3R0sPhV+UsHIVzVjPSma92NYnBQE7lbn3savQ91fA9ZSf8Alxz5IkOJYvlpcAs5uEQbu1iQPIaak2AFySK2JCvYiaZlMtjOuWy8tMjREDvq8RbMGLaaXIAykCxLc/qNCrWp6KT5e5tBpck3wTBCOMMGDs4DM41DXFxl+wAdPibkkme2toW9NQiYbyNe16XwxP1XjP8AjCn8GNLyOaMl6Gk+ClPXmolOQ0lFWIlaZKdm5LCTwXK/ujdXP+WunZP2iWzftM0eumdIjOOYooqKpIMj5cw3VQrMxHmQuUeBYHpWsnhG8IOTwiqcT7LYR+8cK8pJbRJSuXPYswvIoBYgEkak6m+9Kc3CTlHZvl/DglnQjjD3KH2nwuEhkGHiMyX1ZJVe0DaZGV2HeVu8DlLbXBBAq7GFS6g9XyZrSrK1qpx+gdnOymJxRsiZEDENK9wg11y9XNte7ofEXrj/AIaWrEtj1k+t0KVFaN5Ptxj4/wAEbxHB8nETRK5dUkZQxCi+WytoNrMG/DWtaiSeEXOmVK1al4tTvx5CDxg7jbby9K1Ui/VowqrTNZFcTK0jZpGZ2sBdiWNhsNfU/E+NRwhCmtMFhehHRs6NF+wv78y6dksNHio4opgWUOyGxIKh0Yggg3HeRanoYbcWjz3WtdGsqsHhi/F/0XyKS2FlRx0WXuMB4Z1BB+6KknbJ+6yK2/xDOP8AqxT9VyQ2A4LPhJwuJjMfNHKjcPG2a7oZMmVywPLDm5AtlNU61nKTgpe7qy/kn+pjqPUqd5pjTyudn57fyaJh+JRszRqbNGB3Nu7YZSo2K2sNNtAbV0sbZOUsKTguV2IbjHE0yiXJzYWuhkicxzQm+Wx1H0rg95SpsCD03hFyelckVerGlDxJL2Vzjt6lTkxsjArnlEdzlQsF0ubZwndZjuSb3JOtdS36dRjHNSOX67ni7/q1WdRqjP2O2Nv5HXBeICIiNzaMm4YGxhe9wwPRb/A67Fq4PXujyg/xtptOPKXdfD80dPonV9X/AKa4ez4b5+H7Dvt9xVmjPMGV1hKgjaTmOMxX3Ilx0LdQQTZ6Fe07z2lyuV5HZu6bpLfgy4af8/54mvTypwk9TW/3KEajXctPYbAYXFJJh5o5c7NePERKz8uwAKMQCqjS/eFjc7G1+deVZU6ilCXyLVCKmsNFo/8AY0OF70iCZAqjmBmBR1JPMKE9wk5e8CVFtlF64PUb28UNdN5S5LVG3pxeJIpPaPhskU0RlZc7qpOQmwK5Q2hAAF9rAdfCur0bqUL6EtKa0/codQoSoTjnG5e8AdZBpo46j6UUTH8WNeY6xSk7puKZvjKQ4lwpYEDr1Fc+MJxecM0cWeDAuL91tTfY6aAflWWpeTNHBkdx/h7tFcK10YPaxuQAVYAde6xNvECp7WTjU3XKwQ16HiUnFdyJw0GgIGhAsRsR0t5Vfm9zhQt5J+0tzW+yS2wWGB0PKQ/FQfzrpw91Hq6e0Ir0R1hWDzyOxG/Kj9EAMhA8c91P9Wtbkh3xLh6tmZLrMVNirmMuQNA1j3h01BtfpWDI7wEqNGpj0W1gLWy5dMpHQi1iOhFqAbdoY82FnHXluR6hSR+IrScdUWjDKC9eTXJTkNZRU8StMd8A1d1+tG6/FSPzroWj9szav2zScLJmRW8VB+IvXYOqMOP4FpUUp7cbZwNs/dZSt+mjXHmBsKxJZRJSnolllV4vi1UKJxGnesBiI2VS3QJKe6G1toG8qjWUW5ShLdMjH7H4fFq0svyozSKMgAky4cWuFVpQocDXQn6RtbepaV0qEsqRUqf5iUccd/5GPZzimI4RJysWjcp/Za65WtswIJAIAuVvfKDa+UXs1K1G4i502srldyJRlHZjZewuMe7s2GzNdiRKxBLG5IIj6k1wZ1Ian7R66361ClSjBU3skjhuweMH8wfSU/mgrVVKf/JE66/T7wYxxHZXGJe+HcjxRo5L+ioxb8KypRfEl9SxDrVq1u2viiW7EkxuVcNGwkhOVwY2sJVDd1gDsTUtDKqHN63Xo1qadOSZo2K4sXHzRyx/zlgTJ5xKdLfbYWO4DAhqX3UadrHLe/kebpUZTZCYvCq9vaBDZg97uWsVuzNfNoxFjprpavJS67cOrrXHkdKFvGHHJS5hLDMSzHmqc2f+cBFr2+qQMpXplsNga+j9MuLfqNmtGzXK7pnh7+rd2HUPGk85+jXl8hCVs7u5AUu2YqpOW4AGu2bUZrkbmulQtY04rVhtHOvuq1LipJwzGMuVnb5nkd2OVQWb6qgsRfxABsPM1i5vqFus1Zpf3yKlvY17h4pQb9e31PXiINnMaH6rOC9v6uPO3uIFcqXXIT2oU5z9VHC+rOpHoc4b16kYfF5Y/wAO8M8XyaZ2YE2jblsnLNu6Aza3BuBcAG+XW9j5i6oXlrX/AB1GloX+5ZTz57Lseosrq1rQVrKrrfnjH9ZR+KcOfDS5JLXFirWurgHRgLG48RY9RY9fb2HUaXULbxKfON13X97MoVqM7arpl8n2Ne4Lji0aFsSZfOHDlYzboTla21t191ceWzaZ24LZYefgT7TAaGxB0IOoIOhBFa5JdGpbmbcQwCyyRRrCWPMYrIMpeZIyURVN8xJTlklrCwvewJFLpL8K7qOM8RWfZ+JBewU6MFKO/n8C04nhQiAV1UveBnIFxnaR2YAkXIFwoPgore9lmtTf/uRTJztNwyErGeVHfOdci3PzMvlU13Jxotoy+Br2a4Lh2wmZoIS2afUxoTpNLbW3Tas2z1UYt+QXBUeM4cR8oR3TuXOUlb91L3t5kVzPEl4s1njBRvZSjD2XjckewPCY5XxAcMVCxEDPIAGdpy50bdrC/pV+2etPJiybnF69zRoYgihVACqAABsABYAe6rh0CvjA4mKSRlKyZkYRWUIsEkjlnL5nJZSSraagIR1FAeYfDviMpF0EcUagyJIJEkN+ZlOZTcAICRcHUeIoCQweBnjB+djYk3LNGxZjYLc2cDZQNANqAWkhnIIzw6i36p//ACUBXI+x0oAHPj0AF+U2th/WVzH0yDeckTpJnD9jZv56L7jD/UaLpq/5fYilbJ9zvh/ZWaKQOHia3TvC/vsamp2nhyzq+xinaqEs5J3BR4iONEywnKqrfmOL5Rbblnwq6WzjinFHw6Z5uSq3CjvSMSTsABGSSfACtZSUVqfBmMXJ4RWeDcWMwWUqoaVTIpJZ2UE2ePM2oyNpoALMuleY6ze16TzT93j+/Eu29KD2lySLYhjuTXmql7Xm95F5U4rgaY2FXQrKMy7kEE7agjrcHUEa32rSjXqqacJPJmUItYaG+B+bQIizMBcjMApFyTbvZdBewFtqsV5Sqz1TlFP0z+mSOGIrCQpJjSou8bqPFnhA/wC5UcKDm8Rnn/7fsbeJ6HeDxqyAlCSBpexsdL6Ns3qCa1qwrUH7T+/9x8zKkpdhXFoJUaOSzIwIIOu/UX2PnUtDqFxSllSZidGMhLD4tpAc576nK3mQAbgdAwIa3TNal9OVWp4j4e6FJJLAlPiyOgAvYFt2OvsoNTsfDx21rSlbp9/p2Xq3wZlJoZcUwDTxAkKJluV1sNfok62BAF97EA62rqdL6l/0651QbcHz/fyKPUOnxvaGifvdn5MrIKC4IMrAkG+aOIEEgi2jvYgjXKDXuIyv+oJST8Om+Mbyf6I8lNWPTnpadSp3zsl/fmcyzswyk2T6igIg/cWwPvvVu36Ra0XqcdT85bsoXHWrqstMXpXkthIC2g0HgK6PHBym23lnhF9DWskpJpmYTcJKUdmiQITGR8ic2kGscnUkD8Tb2l6jUdbeLuaFbo9x+JtvcfK/Rn0Dp15S6rQ8Kt76X9aFuzHA+IhSsbwuiXXlNPJEU1uCGVL5SNRuPQg13fxNvdwVWns3z33JKSrWz8ObylwTk3CeKtYGLCqliCFxDhj4fOGPb0APn4169HVDEJNPza/ksxvHnDjt8SycB4X8mUEQOZMtmbmKQOpCBn7qXA0AGgF9qxRoQpL2ee78yCpVlN7/AE8hPimCnkYkRGxZDq6XstrjfyPxqOvQlUnGSfDTIh7xZJZQgWFhlYnVo9jG6/W8WH41JcU3UpuK7mWccKSWKDlGBr/Oaho7d92YfSv9LXTxrajT0U1HyWAiucV7N4mVoysagKhU3ddyE2tf6hqi7KfiSllb4K1xQlUjheZI9k+FT4VpTJFfOIwMrofYMhN7kfXH41bt6TpxaYtqLpRaZYRjZP8A6eX70P8A5KsFkfUAUAUAUAUAUAUAUBCdsOF/KcK6C+Ze+lt8yg6DzILAHoSD0qKtDXBxJaM9E1IqsJzxxvEALgFVXbmxJleMf1kQOXp3A1cCvTVanKEv75fRlreEyQhlDKGU3VgCD4gi4rxtSDhJxlyi/F5WTutDYi8XmzkPiUUfRjtlYDTciQMT+HlXTo6FBaaTb83x90V5c+8JxKqnMt831hhpCT+9a5+NbylUksTWF/3fyYSXb8hQ4ubpGX9QsX4tIT/hqPwKD/3Y+ef0/U3TkuxIZqpaUTpDDFNy5BL0Nkk8hc5G9zMQfJ79KuUY+JB0u63j+q+ZpJaZaj3HxgjPlLMoIABYaMVvcA6jQEjXas28mnpzhPnPoZnDKzga4bLG1lTvPbMe6pygmxyi+VRdrA267m9WKqlVjly2XHf792awSi8JEX2iweRuco7rEB/stsG9Dop/dPia9L/hrqeh/hqn/wAf2PM/4l6V4kPxNNbr3vh5kSxtqdq9m2keFUW3hHccTMLqpyjdzZEHnnawI9L1zbjq1tS21ZfktzsW3Qryvvp0rzlsL4bh7PYhwQesUck4++oCj31zanXKr2p0vnJ4+x2qP+GKS/1auf8AtQ+Ts65+hifEG+HSxGoIucwNU6nUbutFxnox5bs6Vv0azt5qcNWpcPJKmbEQsJY0QOu95RYr1DhVJK9dLkWuAToadhRnb1NpbPlYZ1bmUakN1v8AE0eBwyhgQQQCCDcEHXQ9R516M5IpQBQBQBQBQBQBQBQBQBQBQBQBQBQBQHhoCgYrDGDFS4cHKs1pYSdlkXvjbpdCCPqoo+lXIuqeiefPf9/3L0W6lNPutv2OsNKAxAFla8ig7r3rSofNJL3/AGgOleY6va4kqq4ez/R/MsW08+yLTrmUrci4tdTYj0Ncuk3CSkknjzLMo6lgbRYIKLKzAeC5UHwRRVidxKbbcV9/1ZhUku4nPhz9HOfWeVR8Bet6dWPfb4RTDpvt+Yisco2C++eU/wAUNSOVF8//AJX7hQkh+Xqsks7E6QlKAwKsLgggjxB3FbwzFqS7GXHKwxtgpSAUY3ZLC53ZTfKx9QCD9pWqxWgm1OPD+z7r+9jSn/xfb+5O44wpY9WIJ9wAAHlpt5nxrSUtSUfIkjBJtiOKxC95CM5y95BY90g+3fRVOouxA86sW1tVnJSjtvz/AH9COtVhFYf0I/BcKUAMBcC3fupt4HnyDJY/0St616KrOrV/1pt+nC+i/U41G2t6GXSgl6/yyQggUnMtmboyI+II/ZxEvzY9LCo1GMFhLH2/ks5b75Hpw8jbrJ/aYgp8Vhupo5xXf7fuNLZ43CATcx4Y+bRGQ/eLXrHiLzf5G2j4HbcJuMpXDWOhHyc2sf7Ssqqk87/Uw4PHb6E52F4pz8IhOUSJ3ZEAy8trnQi+v7Wl9dAbgduEtUdjnVIOEsMsIrc0PaAKAKAKAKAKAKAKAKAKAKAKAKAKAKArXbvhZlg5qaSwHmKbXNhZmFutsquB1MajrUFxT1w25W5Pb1NMt+HsyuPMZUWWIauc6qNbTICJY97d9FYAnTMoY7iuHVpRq03TfH9x9HyWsOnMdRYhWUMpurAEHoQRcH4V5aVJxm4vnudJPKyJpic/6tWk81HdPo5IQ/GrlPp9WW7WPiRutBcbnfInO0aD9qQ3+Cow/GrUemr/AHS+i/k08d9ojbEuyaSTYWM+DOfztUy6ZT9TX8TL0E2nPSSNv2UlI+Khq3/6XDzf2H4qXoIvjXXdFPoZVP8AjiUfE1h9K8pfb+TZXnmhliOLx3D6gpfNbK4yaZgXQsoIsCLkHu261iPT6qThyn5dn5/p8w7qm9+GjteIid+XAwbe5U5ibb5QDtqAWuBrupIJltenaY+JWXy/c1rXWXpgTGD4MRa+VbG40DsD9YXGRW11OVmPVjV2VVcIgVN8scy/J4mzSvGHH0pXBYX8C509BatMzZJGMfj9xHEdo8Ov8oW/YVmH3gMv41hQZMqVR8R/vzI8dr1ckQRPIR0upPwTOfwreNFvjL+Rl03H3pRXzF45OJTfq8NkH2lykf3jL/kqeNpN9vq/2InVt48zb+C/cXTstxGT9ZiFQfZcg+4Rov8AGplZS7tfT9yN3tuuIN/F/sSnZrsV8ln57TF5CCGsuUPf65LMzeIud6t0qOjfLZUuLnxY6VFJehbqmKp7QBQBQBQBQBQBQBQBQBQBQBQBQBQBQHhoDNZcB8lxMmE9mKf5yBv5t01W3S65B/dx9Wrl3NPw5al/fNHQhLxaee62f6P9BxhIobXyF3JJMN86xNc5hY2UAPmsW9xtYVRlTSlq2+Pmbp7YJJhI27BB5DO33j3fdlPrT2UbYkzg4BG9sGT+sJcfcPdHuAprfbYyoI8fFQwCxeKIeGZE/DSs4nLzNko8Iazdo8Ov8pm/YV3H3gCPxrGh99iWNKcuIv6EXJ20iJyxo7t4ZkBPuVmb8KkVBv1+CYlTa95xXxaG8+HxXECsYw8kaFhdnWQqB45nVdBvZdTYC4BNW6VCeVs16kE5UYZbkpNdlnGfiT8v6NoViAhkZZFtZiEC6eARQV8ipBGm9WZWkGvX4kEeoTT9pJryxgF/R+z/AK/Fu46izNp/aOw/CtI2a7yf5G8uo4fsU4r7j/Cfo9wib81v3+X/ANsLUqtqS7ET6hcPiWPgkiXw/ZrCIQVw0OYfSKKzfea5/GpY04R4SRWnWqT96TfzJRVA0Gg8K3Iz21Ae0AUAUAUAUAUAUAUAUAUAUAUAUAUAUAUAUAUAUBV/0g8IabDZ4782BuYlhdiF1YKOpFgwHVkWoq0NcSe3qKE9+HsypcN4hjXztFhD84Vf2ZCoPLRTqQg1y39rrXNdCctknsdFKjDeVRfJZJJOD8UkOrJEPC6D4WVz/ireNlLvhfdmruraPClL7Co7Ayyfr8WzA7qFdgPEDO5X/D7qnVkly38tiJ9QS92nH55ZIYP9HuEQWPNb9/l/9sLUqtafdZ+JpLqNw+Hj4JEtD2XwakEYaEkbMyB2HozXNSxpxjwkVp16k/ek38yWSMKLAADwGgrfBEe2oAtQBagPaAKAKAKAKAKAKAKAKAKAKAKAKAKAKAKAKAKAKAKAKAKAKA8NAFOxgKMBQyFDC5PaGQoAoAoAoAoAoAoAoAoAoAoAoAoAoAoAoA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7" y="5019675"/>
            <a:ext cx="248602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37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4464496"/>
          </a:xfrm>
        </p:spPr>
        <p:txBody>
          <a:bodyPr>
            <a:noAutofit/>
          </a:bodyPr>
          <a:lstStyle/>
          <a:p>
            <a:r>
              <a:rPr lang="ru-RU" sz="2400" dirty="0"/>
              <a:t> 1. </a:t>
            </a:r>
            <a:r>
              <a:rPr lang="ru-RU" sz="2400" i="1" dirty="0"/>
              <a:t>Физическое развитие</a:t>
            </a:r>
            <a:r>
              <a:rPr lang="ru-RU" sz="2400" dirty="0"/>
              <a:t> (здоровье): особенности развития </a:t>
            </a:r>
            <a:r>
              <a:rPr lang="ru-RU" sz="2400" dirty="0" smtClean="0"/>
              <a:t>психомоторики.</a:t>
            </a:r>
            <a:endParaRPr lang="ru-RU" sz="2400" dirty="0"/>
          </a:p>
          <a:p>
            <a:r>
              <a:rPr lang="ru-RU" sz="2400" dirty="0" smtClean="0"/>
              <a:t>2</a:t>
            </a:r>
            <a:r>
              <a:rPr lang="ru-RU" sz="2400" dirty="0"/>
              <a:t>. </a:t>
            </a:r>
            <a:r>
              <a:rPr lang="ru-RU" sz="2400" i="1" dirty="0"/>
              <a:t>Развитие познавательной сферы</a:t>
            </a:r>
            <a:r>
              <a:rPr lang="ru-RU" sz="2400" dirty="0"/>
              <a:t>: познавательная активность, словарный запас, наблюдательность, внимание, память, мышление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dirty="0" smtClean="0"/>
              <a:t> </a:t>
            </a:r>
            <a:r>
              <a:rPr lang="ru-RU" sz="2400" dirty="0"/>
              <a:t>3. </a:t>
            </a:r>
            <a:r>
              <a:rPr lang="ru-RU" sz="2400" i="1" dirty="0"/>
              <a:t>Социальное развитие, личностные особенности</a:t>
            </a:r>
            <a:r>
              <a:rPr lang="ru-RU" sz="2400" dirty="0"/>
              <a:t>: общительность, лидерство, морально-нравственные         качества. </a:t>
            </a:r>
          </a:p>
          <a:p>
            <a:r>
              <a:rPr lang="ru-RU" sz="2400" dirty="0" smtClean="0"/>
              <a:t>4</a:t>
            </a:r>
            <a:r>
              <a:rPr lang="ru-RU" sz="2400" dirty="0"/>
              <a:t>. </a:t>
            </a:r>
            <a:r>
              <a:rPr lang="ru-RU" sz="2400" i="1" dirty="0"/>
              <a:t>Игровая деятельность</a:t>
            </a:r>
            <a:r>
              <a:rPr lang="ru-RU" sz="2400" dirty="0"/>
              <a:t>: виды игр, предпочтения игр и ролей, смена игр, способность к имитации,         подражанию. 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5. </a:t>
            </a:r>
            <a:r>
              <a:rPr lang="ru-RU" sz="2400" i="1" dirty="0"/>
              <a:t>Склонности и одаренность</a:t>
            </a:r>
            <a:r>
              <a:rPr lang="ru-RU" sz="2400" dirty="0"/>
              <a:t>: интерес к творческим видам деятельности и успешность в них, проявления высокой познавательной активности, устойчивость и смена интересов,         увлечения. </a:t>
            </a:r>
            <a:br>
              <a:rPr lang="ru-RU" sz="2400" dirty="0"/>
            </a:br>
            <a:r>
              <a:rPr lang="ru-RU" sz="2400" dirty="0"/>
              <a:t>    </a:t>
            </a:r>
          </a:p>
        </p:txBody>
      </p:sp>
    </p:spTree>
    <p:extLst>
      <p:ext uri="{BB962C8B-B14F-4D97-AF65-F5344CB8AC3E}">
        <p14:creationId xmlns:p14="http://schemas.microsoft.com/office/powerpoint/2010/main" val="300913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0648"/>
            <a:ext cx="7520940" cy="3579849"/>
          </a:xfrm>
        </p:spPr>
        <p:txBody>
          <a:bodyPr>
            <a:normAutofit/>
          </a:bodyPr>
          <a:lstStyle/>
          <a:p>
            <a:r>
              <a:rPr lang="ru-RU" sz="2400" dirty="0"/>
              <a:t> </a:t>
            </a:r>
            <a:r>
              <a:rPr lang="ru-RU" sz="2400" dirty="0" smtClean="0"/>
              <a:t>  Сильное </a:t>
            </a:r>
            <a:r>
              <a:rPr lang="ru-RU" sz="2400" dirty="0"/>
              <a:t>стремление к познанию способствует накоплению знаний, быстрому развитию мышления и речи в дошкольном возрасте. </a:t>
            </a:r>
            <a:endParaRPr lang="ru-RU" sz="2400" dirty="0" smtClean="0"/>
          </a:p>
          <a:p>
            <a:r>
              <a:rPr lang="ru-RU" sz="2400" dirty="0" smtClean="0"/>
              <a:t>Ребенок </a:t>
            </a:r>
            <a:r>
              <a:rPr lang="ru-RU" sz="2400" dirty="0"/>
              <a:t>развивается с опережением. Эти особенности выделяются как показатели детской одаренности. 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2254" y="2996952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Для того, чтобы одаренный ребенок развил свои потенциальные возможности, члены семьи должны стать ему друзьями и наставниками. </a:t>
            </a:r>
            <a:endParaRPr lang="ru-RU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742" y="4886325"/>
            <a:ext cx="231457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73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11560" y="692696"/>
            <a:ext cx="7732340" cy="3987781"/>
          </a:xfrm>
        </p:spPr>
        <p:txBody>
          <a:bodyPr>
            <a:noAutofit/>
          </a:bodyPr>
          <a:lstStyle/>
          <a:p>
            <a:r>
              <a:rPr lang="ru-RU" sz="2400" dirty="0" smtClean="0"/>
              <a:t>     Понятие </a:t>
            </a:r>
            <a:r>
              <a:rPr lang="ru-RU" sz="2400" dirty="0"/>
              <a:t>«талантливый ребенок» очень часто употребляют как синоним к понятиям «одаренный ребенок» или «вундеркинд» (в переводе с немецкого – чудесное дитя</a:t>
            </a:r>
            <a:r>
              <a:rPr lang="ru-RU" sz="2400" dirty="0" smtClean="0"/>
              <a:t>).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</a:t>
            </a:r>
            <a:r>
              <a:rPr lang="ru-RU" sz="2400" dirty="0"/>
              <a:t>Дети с этой характеристикой – это дети, уровень интеллектуального развития которых превышает уровень развития сверстников. Способности таких детей проявляются в достаточно раннем возрасте, что дает им возможность раньше поступить в школу, а затем и в </a:t>
            </a:r>
            <a:r>
              <a:rPr lang="ru-RU" sz="2400" dirty="0" smtClean="0"/>
              <a:t>университет.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3176"/>
            <a:ext cx="1828800" cy="1865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718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                      Шкала уровней одаренности детей:</a:t>
            </a:r>
          </a:p>
          <a:p>
            <a:r>
              <a:rPr lang="ru-RU" sz="2000" dirty="0" smtClean="0"/>
              <a:t>Один </a:t>
            </a:r>
            <a:r>
              <a:rPr lang="ru-RU" sz="2000" dirty="0"/>
              <a:t>ребенок из шести является «просветленным», то есть его умственные способности превосходят способности сверстников.</a:t>
            </a:r>
          </a:p>
          <a:p>
            <a:r>
              <a:rPr lang="ru-RU" sz="2000" dirty="0"/>
              <a:t>Один ребенок из пятидесяти – достаточно одаренный, то есть его интеллектуальные способности опережают его возраст на несколько лет.</a:t>
            </a:r>
          </a:p>
          <a:p>
            <a:r>
              <a:rPr lang="ru-RU" sz="2000" dirty="0"/>
              <a:t>Один ребенок из тысячи – высоко одаренный, то есть он не только интеллектуально развит, но еще и имеет талант к определенной сфере деятельности.</a:t>
            </a:r>
          </a:p>
          <a:p>
            <a:r>
              <a:rPr lang="ru-RU" sz="2000" dirty="0"/>
              <a:t>Один ребенок из 30 тысяч является исключительно одаренным – его интеллектуальный способности необычайно развиты, кроме того, он преуспевает в одной или нескольких похожих сферах деятельности.</a:t>
            </a:r>
          </a:p>
          <a:p>
            <a:r>
              <a:rPr lang="ru-RU" sz="2000" dirty="0"/>
              <a:t>Один ребенок из 3 миллионов – необычайно одаренный, то есть его интеллектуальные способности феноменальные, к тому же у него есть далеко не один талант.</a:t>
            </a:r>
          </a:p>
          <a:p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015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585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99" y="476672"/>
            <a:ext cx="52122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800"/>
              </a:spcBef>
            </a:pPr>
            <a:r>
              <a:rPr lang="ru-RU" dirty="0"/>
              <a:t> </a:t>
            </a:r>
            <a:r>
              <a:rPr lang="ru-RU" sz="2400" b="1" u="sng" dirty="0"/>
              <a:t>Сферы проявления одаренности: </a:t>
            </a:r>
            <a:br>
              <a:rPr lang="ru-RU" sz="2400" b="1" u="sng" dirty="0"/>
            </a:br>
            <a:endParaRPr lang="ru-RU" sz="2400" b="1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4982" y="1079953"/>
            <a:ext cx="5387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800"/>
              </a:spcBef>
            </a:pPr>
            <a:r>
              <a:rPr lang="ru-RU" sz="2400" b="1" dirty="0"/>
              <a:t>    1. Двигательная (психомоторная)         сфера.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1614" y="2031231"/>
            <a:ext cx="4993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800"/>
              </a:spcBef>
            </a:pPr>
            <a:r>
              <a:rPr lang="ru-RU" sz="2400" i="1" dirty="0" smtClean="0"/>
              <a:t>     </a:t>
            </a:r>
            <a:r>
              <a:rPr lang="ru-RU" sz="2400" b="1" dirty="0"/>
              <a:t>2. Интеллектуальная         сфера.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2352" y="2492895"/>
            <a:ext cx="68407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dirty="0" smtClean="0"/>
              <a:t>     </a:t>
            </a:r>
            <a:r>
              <a:rPr lang="ru-RU" sz="2400" b="1" dirty="0"/>
              <a:t>3. Сфера академических         достижений.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066962"/>
            <a:ext cx="2839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i="1" dirty="0"/>
              <a:t> </a:t>
            </a:r>
            <a:r>
              <a:rPr lang="ru-RU" sz="2400" b="1" dirty="0"/>
              <a:t>4.  Креативность. 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575022"/>
            <a:ext cx="4227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 </a:t>
            </a:r>
            <a:r>
              <a:rPr lang="ru-RU" sz="2400" b="1" dirty="0"/>
              <a:t>5. Общение и         лидерство.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4207517"/>
            <a:ext cx="6883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6.Сфера    художественной         деятельности</a:t>
            </a:r>
            <a:r>
              <a:rPr lang="ru-RU" sz="2400" i="1" dirty="0"/>
              <a:t>. </a:t>
            </a: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7" y="5000638"/>
            <a:ext cx="1882349" cy="185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846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 </a:t>
            </a:r>
            <a:r>
              <a:rPr lang="ru-RU" sz="2400" i="1" dirty="0" smtClean="0"/>
              <a:t> </a:t>
            </a:r>
            <a:r>
              <a:rPr lang="ru-RU" sz="2400" i="1" u="sng" dirty="0"/>
              <a:t>Двигательная (психомоторная)         сфера. </a:t>
            </a:r>
            <a:br>
              <a:rPr lang="ru-RU" sz="2400" i="1" u="sng" dirty="0"/>
            </a:br>
            <a:r>
              <a:rPr lang="ru-RU" sz="2400" dirty="0"/>
              <a:t>        Предполагает наличие у ребенка хорошей зрительно-двигательной координации, владение своим телом, интерес к занятиям, требующим физической         нагрузки. 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71" b="17924"/>
          <a:stretch/>
        </p:blipFill>
        <p:spPr bwMode="auto">
          <a:xfrm>
            <a:off x="2987824" y="2994956"/>
            <a:ext cx="3024336" cy="1999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68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20688"/>
            <a:ext cx="7056784" cy="1672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800"/>
              </a:spcBef>
            </a:pPr>
            <a:r>
              <a:rPr lang="ru-RU" sz="2400" b="1" i="1" u="sng" dirty="0"/>
              <a:t>Интеллектуальная         сфера. </a:t>
            </a:r>
          </a:p>
          <a:p>
            <a:pPr marL="342900" indent="-342900">
              <a:spcBef>
                <a:spcPts val="800"/>
              </a:spcBef>
            </a:pPr>
            <a:r>
              <a:rPr lang="ru-RU" sz="2400" b="1" i="1" dirty="0"/>
              <a:t>                 </a:t>
            </a:r>
            <a:r>
              <a:rPr lang="ru-RU" sz="2400" b="1" dirty="0"/>
              <a:t>Предполагает высокий уровень развития мышления, памяти, позволяющий успешно решать различные         задачи.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43982"/>
            <a:ext cx="2088232" cy="278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40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u="sng" dirty="0" smtClean="0"/>
              <a:t>Сфера </a:t>
            </a:r>
            <a:r>
              <a:rPr lang="ru-RU" sz="2400" i="1" u="sng" dirty="0"/>
              <a:t>академических         достижений. </a:t>
            </a:r>
          </a:p>
          <a:p>
            <a:r>
              <a:rPr lang="ru-RU" sz="2400" dirty="0"/>
              <a:t>         Предполагает быстрое продвижение в различных областях знаний, таких как математика, чтение, естествознание и         т.п.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91806"/>
            <a:ext cx="237626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853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i="1" dirty="0"/>
              <a:t>     </a:t>
            </a:r>
            <a:r>
              <a:rPr lang="ru-RU" sz="2400" i="1" u="sng" dirty="0"/>
              <a:t>Креативность. </a:t>
            </a: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dirty="0"/>
              <a:t>         Предполагает стремление к творческим, нестандартным решениям, независимость в суждениях, гибкость в решении         проблем. 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9"/>
          <a:stretch/>
        </p:blipFill>
        <p:spPr bwMode="auto">
          <a:xfrm>
            <a:off x="3667125" y="2780928"/>
            <a:ext cx="1809750" cy="2243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14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i="1" u="sng" dirty="0"/>
              <a:t> </a:t>
            </a:r>
            <a:r>
              <a:rPr lang="ru-RU" i="1" u="sng" dirty="0" smtClean="0"/>
              <a:t> </a:t>
            </a:r>
            <a:r>
              <a:rPr lang="ru-RU" sz="2400" i="1" u="sng" dirty="0"/>
              <a:t>Общение и         лидерство. </a:t>
            </a:r>
            <a:br>
              <a:rPr lang="ru-RU" sz="2400" i="1" u="sng" dirty="0"/>
            </a:br>
            <a:r>
              <a:rPr lang="ru-RU" sz="2400" dirty="0"/>
              <a:t>         Предполагает легкость в общении, принятие на себя ответственности, умение быть         партнером. 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56"/>
          <a:stretch/>
        </p:blipFill>
        <p:spPr bwMode="auto">
          <a:xfrm>
            <a:off x="3203848" y="2780928"/>
            <a:ext cx="2592288" cy="221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4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307</Words>
  <Application>Microsoft Office PowerPoint</Application>
  <PresentationFormat>Экран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даниил</dc:creator>
  <cp:lastModifiedBy>даниил</cp:lastModifiedBy>
  <cp:revision>7</cp:revision>
  <dcterms:created xsi:type="dcterms:W3CDTF">2014-11-26T15:40:51Z</dcterms:created>
  <dcterms:modified xsi:type="dcterms:W3CDTF">2015-01-25T04:46:47Z</dcterms:modified>
</cp:coreProperties>
</file>